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7010400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1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338" y="0"/>
            <a:ext cx="3038475" cy="461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772525"/>
            <a:ext cx="3038475" cy="461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49276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00" cy="4156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970338" y="8772525"/>
            <a:ext cx="3038400" cy="4620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7" name="Shape 377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78" name="Shape 478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03" name="Shape 50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19" name="Shape 519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00" cy="4156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3970338" y="8772525"/>
            <a:ext cx="3038400" cy="4620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00" cy="4156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970338" y="8772525"/>
            <a:ext cx="3038400" cy="4620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419100" algn="ctr" rtl="0">
              <a:spcBef>
                <a:spcPts val="0"/>
              </a:spcBef>
              <a:buClr>
                <a:schemeClr val="lt1"/>
              </a:buClr>
              <a:buSzPts val="6600"/>
              <a:buFont typeface="Calibri"/>
              <a:buNone/>
            </a:pPr>
            <a:r>
              <a:rPr lang="en-US" sz="6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Trashketball</a:t>
            </a:r>
          </a:p>
        </p:txBody>
      </p:sp>
      <p:pic>
        <p:nvPicPr>
          <p:cNvPr id="89" name="Shape 89" descr="C:\Users\cdaniel\AppData\Local\Microsoft\Windows\Temporary Internet Files\Content.IE5\TI0FNRXP\MC900311060[1]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26182" y="3077315"/>
            <a:ext cx="3665158" cy="3780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 descr="C:\Users\cdaniel\AppData\Local\Microsoft\Windows\Temporary Internet Files\Content.IE5\LL9OEDXK\MC900410993[1].w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061949">
            <a:off x="287089" y="2986554"/>
            <a:ext cx="3449370" cy="34282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 descr="C:\Users\cdaniel\AppData\Local\Microsoft\Windows\Temporary Internet Files\Content.IE5\28X4G0JT\MC900059552[1].wm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29000" y="1392382"/>
            <a:ext cx="2656190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does antebellum mean?</a:t>
            </a: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Before the Civil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04800" y="1447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was the belief that your region of the country was better than others called?</a:t>
            </a:r>
            <a:b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81000" y="3048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Sectionalism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302895" algn="ctr" rtl="0">
              <a:spcBef>
                <a:spcPts val="0"/>
              </a:spcBef>
              <a:buClr>
                <a:schemeClr val="lt1"/>
              </a:buClr>
              <a:buSzPts val="4770"/>
              <a:buFont typeface="Calibri"/>
              <a:buNone/>
            </a:pPr>
            <a:r>
              <a:rPr lang="en-US" sz="47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Why did the North favor tariffs?</a:t>
            </a: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undercut prices of imported goods – encourage people to buy American goods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342900" algn="ctr" rtl="0">
              <a:spcBef>
                <a:spcPts val="0"/>
              </a:spcBef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is a driver?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Slave who manages slaves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 was Harriet Beecher Stowe?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Wrote Uncle Tom’s Cabin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 was Dred Scott?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Slave who sued; went to Supreme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is Manifest Destiny??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Belief that USA should spread over continent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 was Crawford W. Long?</a:t>
            </a: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Credited with discovering anesthesia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Missouri Compromise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533400" y="152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Which compromise of 1820 maintained a balance of slave states and free states? It also created a dividing line between the North and the South at the 36</a:t>
            </a:r>
            <a:r>
              <a:rPr lang="en-US" sz="4400" b="0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parallel.</a:t>
            </a:r>
          </a:p>
          <a:p>
            <a:pPr marL="342900" marR="0" lvl="0" indent="-342900" algn="l" rtl="0">
              <a:spcBef>
                <a:spcPts val="880"/>
              </a:spcBef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 was John Brown?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Raid on Harper’ Ferry arsenal to give guns to slaves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did the Dred Scott Supreme Court case rule or decide?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That slaves are not citizens</a:t>
            </a:r>
          </a:p>
          <a:p>
            <a:pPr marL="342900" marR="0" lvl="0" indent="-342900" algn="l" rtl="0">
              <a:spcBef>
                <a:spcPts val="880"/>
              </a:spcBef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 was Nat Turner?</a:t>
            </a:r>
            <a:b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Lead a bloody slave rebellion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is the Underground Railroad?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Organized escape plan for slaves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381000" y="1905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were the results of the election of 1860? (two of them – think cause and effect)</a:t>
            </a: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533400" y="3962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Lincoln wins, south secedes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533400" y="1752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was the economy of the North different than the economy of the South?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533400" y="3200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North-industrial, South- agricultural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terms of the “social ladder” that we discussed, which was more </a:t>
            </a:r>
            <a:r>
              <a:rPr lang="en-US" sz="3959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mobile</a:t>
            </a: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 The North or the South?</a:t>
            </a:r>
            <a:b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457200" y="3048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North-more mobile, South- stay where you are born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does “Popular Sovereignty” 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mean?</a:t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Let people in new states vote to be slave of 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Which southern state was the first to secede?</a:t>
            </a: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3581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South Carolina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304800" algn="ctr" rtl="0">
              <a:spcBef>
                <a:spcPts val="0"/>
              </a:spcBef>
              <a:buClr>
                <a:schemeClr val="lt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Which group of people would be considered subsistence farmers? 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960"/>
              </a:spcBef>
              <a:buClr>
                <a:schemeClr val="lt1"/>
              </a:buClr>
              <a:buSzPts val="4800"/>
              <a:buFont typeface="Arial"/>
              <a:buChar char="•"/>
            </a:pPr>
            <a:r>
              <a:rPr lang="en-US"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Yeoman farmers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342900" algn="ctr" rtl="0">
              <a:spcBef>
                <a:spcPts val="0"/>
              </a:spcBef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is a free soiler? 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203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2540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254000" algn="l" rtl="0">
              <a:spcBef>
                <a:spcPts val="800"/>
              </a:spcBef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person who didn’t want slavery and wanted western lands to be given to settlers for farming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342900" algn="ctr" rtl="0">
              <a:spcBef>
                <a:spcPts val="0"/>
              </a:spcBef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Which group is the top of the social ladder in the South? 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032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2032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2032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381000" algn="ctr" rtl="0">
              <a:spcBef>
                <a:spcPts val="1200"/>
              </a:spcBef>
              <a:buClr>
                <a:schemeClr val="lt1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What is an abolitionist? 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342900" lvl="0" indent="-13970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A person who wants to do away with slavery.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304800" algn="ctr" rtl="0">
              <a:spcBef>
                <a:spcPts val="0"/>
              </a:spcBef>
              <a:buClr>
                <a:schemeClr val="lt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 was Georgia’s governor right before the civil war? 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30480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960"/>
              </a:spcBef>
              <a:buClr>
                <a:schemeClr val="lt1"/>
              </a:buClr>
              <a:buSzPts val="4800"/>
              <a:buFont typeface="Arial"/>
              <a:buChar char="•"/>
            </a:pPr>
            <a:r>
              <a:rPr lang="en-US"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Joseph Brown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304800" algn="ctr" rtl="0">
              <a:spcBef>
                <a:spcPts val="0"/>
              </a:spcBef>
              <a:buClr>
                <a:schemeClr val="lt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was the new country called that was created by the Southern states? 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3429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Confederate States of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/>
        </p:nvSpPr>
        <p:spPr>
          <a:xfrm>
            <a:off x="0" y="3135313"/>
            <a:ext cx="9144000" cy="487680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Shape 280"/>
          <p:cNvSpPr/>
          <p:nvPr/>
        </p:nvSpPr>
        <p:spPr>
          <a:xfrm>
            <a:off x="0" y="3319463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Shape 281"/>
          <p:cNvSpPr/>
          <p:nvPr/>
        </p:nvSpPr>
        <p:spPr>
          <a:xfrm>
            <a:off x="0" y="4278313"/>
            <a:ext cx="89154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2" name="Shape 282"/>
          <p:cNvSpPr/>
          <p:nvPr/>
        </p:nvSpPr>
        <p:spPr>
          <a:xfrm>
            <a:off x="0" y="5246688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0" y="6197600"/>
            <a:ext cx="9144000" cy="973138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652463" y="3556000"/>
            <a:ext cx="9144000" cy="461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623888" y="5476875"/>
            <a:ext cx="7388225" cy="461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destined to become a world power.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638175" y="4529138"/>
            <a:ext cx="7370763" cy="4603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a “chosen people” and should multiply.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692150" y="6440488"/>
            <a:ext cx="8451850" cy="4603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to be a religious nation.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0" y="1168400"/>
            <a:ext cx="9144000" cy="1938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US Concept of “Manifest Destiny” reflected the belief that the United States was</a:t>
            </a:r>
          </a:p>
        </p:txBody>
      </p:sp>
      <p:pic>
        <p:nvPicPr>
          <p:cNvPr id="289" name="Shape 2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Shape 2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2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3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/>
        </p:nvSpPr>
        <p:spPr>
          <a:xfrm>
            <a:off x="1336675" y="3387725"/>
            <a:ext cx="61468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  <p:pic>
        <p:nvPicPr>
          <p:cNvPr id="296" name="Shape 2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Shape 2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Shape 298"/>
          <p:cNvSpPr/>
          <p:nvPr/>
        </p:nvSpPr>
        <p:spPr>
          <a:xfrm>
            <a:off x="319088" y="1422400"/>
            <a:ext cx="8447087" cy="4659313"/>
          </a:xfrm>
          <a:prstGeom prst="ellipse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Shape 299"/>
          <p:cNvSpPr txBox="1"/>
          <p:nvPr/>
        </p:nvSpPr>
        <p:spPr>
          <a:xfrm>
            <a:off x="723900" y="2895600"/>
            <a:ext cx="7450138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/>
        </p:nvSpPr>
        <p:spPr>
          <a:xfrm>
            <a:off x="0" y="3135313"/>
            <a:ext cx="9144000" cy="487680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0" y="3319463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0" y="4278313"/>
            <a:ext cx="89154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7" name="Shape 307"/>
          <p:cNvSpPr/>
          <p:nvPr/>
        </p:nvSpPr>
        <p:spPr>
          <a:xfrm>
            <a:off x="0" y="5246688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0" y="6197600"/>
            <a:ext cx="9144000" cy="973138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9" name="Shape 309"/>
          <p:cNvSpPr txBox="1"/>
          <p:nvPr/>
        </p:nvSpPr>
        <p:spPr>
          <a:xfrm>
            <a:off x="1758950" y="3317875"/>
            <a:ext cx="5626100" cy="8302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It allows slavery in Maine but did not allow slavery in Missouri.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1665288" y="5280025"/>
            <a:ext cx="6029325" cy="8302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It maintained a balance of power between slave and free states.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687513" y="4303713"/>
            <a:ext cx="6049962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It required that slaves captured in free states be returned to slave states.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687513" y="6215063"/>
            <a:ext cx="5697537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It said that Missouri could have slavery.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-35719" y="609600"/>
            <a:ext cx="9144000" cy="1323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Which definition best explains the “Missouri Compromise”?</a:t>
            </a:r>
          </a:p>
        </p:txBody>
      </p:sp>
      <p:pic>
        <p:nvPicPr>
          <p:cNvPr id="314" name="Shape 3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Shape 3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2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3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1336675" y="3387725"/>
            <a:ext cx="61468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  <p:pic>
        <p:nvPicPr>
          <p:cNvPr id="321" name="Shape 3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Shape 3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Shape 323"/>
          <p:cNvSpPr/>
          <p:nvPr/>
        </p:nvSpPr>
        <p:spPr>
          <a:xfrm>
            <a:off x="319088" y="1422400"/>
            <a:ext cx="8447087" cy="4659313"/>
          </a:xfrm>
          <a:prstGeom prst="ellipse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1089025" y="2649538"/>
            <a:ext cx="7097713" cy="1754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It maintained a balance of power between slave and free states.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/>
        </p:nvSpPr>
        <p:spPr>
          <a:xfrm>
            <a:off x="0" y="3135313"/>
            <a:ext cx="9144000" cy="4194175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0" name="Shape 330"/>
          <p:cNvSpPr/>
          <p:nvPr/>
        </p:nvSpPr>
        <p:spPr>
          <a:xfrm>
            <a:off x="0" y="3319463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1" name="Shape 331"/>
          <p:cNvSpPr/>
          <p:nvPr/>
        </p:nvSpPr>
        <p:spPr>
          <a:xfrm>
            <a:off x="0" y="4278313"/>
            <a:ext cx="89154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2" name="Shape 332"/>
          <p:cNvSpPr/>
          <p:nvPr/>
        </p:nvSpPr>
        <p:spPr>
          <a:xfrm>
            <a:off x="0" y="5246688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3" name="Shape 333"/>
          <p:cNvSpPr/>
          <p:nvPr/>
        </p:nvSpPr>
        <p:spPr>
          <a:xfrm>
            <a:off x="0" y="6197600"/>
            <a:ext cx="9144000" cy="973138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4" name="Shape 334"/>
          <p:cNvSpPr txBox="1"/>
          <p:nvPr/>
        </p:nvSpPr>
        <p:spPr>
          <a:xfrm>
            <a:off x="1336675" y="3303588"/>
            <a:ext cx="6696075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The Supreme Court ruled against abolitionists saying slaves were not citizens.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1398588" y="5294313"/>
            <a:ext cx="7745412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The Supreme Court upheld the legal rights of the southern states and their institution of slavery.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1336675" y="4318000"/>
            <a:ext cx="7454900" cy="8302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The Supreme Court ruled that the federal government could not stop slavery in territories.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1377950" y="6215063"/>
            <a:ext cx="7766050" cy="101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0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The Supreme Court ruled that slave owners had to be reimbursed for slaves who escaped on the underground railroad.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0" y="1266825"/>
            <a:ext cx="9144000" cy="1938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Which statement does not explain how the Dred Scott decision pushed the nation closer to war?</a:t>
            </a:r>
          </a:p>
        </p:txBody>
      </p:sp>
      <p:pic>
        <p:nvPicPr>
          <p:cNvPr id="339" name="Shape 3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Shape 3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2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3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/>
        </p:nvSpPr>
        <p:spPr>
          <a:xfrm>
            <a:off x="1336675" y="3387725"/>
            <a:ext cx="61468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  <p:pic>
        <p:nvPicPr>
          <p:cNvPr id="346" name="Shape 3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Shape 3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Shape 348"/>
          <p:cNvSpPr/>
          <p:nvPr/>
        </p:nvSpPr>
        <p:spPr>
          <a:xfrm>
            <a:off x="319088" y="1422400"/>
            <a:ext cx="8447087" cy="4659313"/>
          </a:xfrm>
          <a:prstGeom prst="ellipse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377950" y="2401888"/>
            <a:ext cx="6724650" cy="2862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The Supreme Court ruled that slave owners had to be reimbursed for slaves who escaped on the underground railroad.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/>
          <p:nvPr/>
        </p:nvSpPr>
        <p:spPr>
          <a:xfrm>
            <a:off x="0" y="3135313"/>
            <a:ext cx="9144000" cy="4194175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5" name="Shape 355"/>
          <p:cNvSpPr/>
          <p:nvPr/>
        </p:nvSpPr>
        <p:spPr>
          <a:xfrm>
            <a:off x="0" y="3319463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Shape 356"/>
          <p:cNvSpPr/>
          <p:nvPr/>
        </p:nvSpPr>
        <p:spPr>
          <a:xfrm>
            <a:off x="0" y="4278313"/>
            <a:ext cx="89154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7" name="Shape 357"/>
          <p:cNvSpPr/>
          <p:nvPr/>
        </p:nvSpPr>
        <p:spPr>
          <a:xfrm>
            <a:off x="0" y="5246688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Shape 358"/>
          <p:cNvSpPr/>
          <p:nvPr/>
        </p:nvSpPr>
        <p:spPr>
          <a:xfrm>
            <a:off x="0" y="6197600"/>
            <a:ext cx="9144000" cy="973138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9" name="Shape 359"/>
          <p:cNvSpPr txBox="1"/>
          <p:nvPr/>
        </p:nvSpPr>
        <p:spPr>
          <a:xfrm>
            <a:off x="1336675" y="3303588"/>
            <a:ext cx="6696075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California was allowed to enter the Union as a free state with no slavery.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398588" y="5294313"/>
            <a:ext cx="7745412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Popular Sovereignty was established, allowing states to vote on whether or not to have slavery.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336675" y="4318000"/>
            <a:ext cx="7454900" cy="8302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All slavery was eliminated in the District of Columbia.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1377950" y="6215063"/>
            <a:ext cx="7766050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Texas was allowed to annex New Mexico, extending slavery into that territory.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0" y="1490663"/>
            <a:ext cx="9144000" cy="1323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According to the terms of the Compromise of 1850,</a:t>
            </a:r>
          </a:p>
        </p:txBody>
      </p:sp>
      <p:pic>
        <p:nvPicPr>
          <p:cNvPr id="364" name="Shape 3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Shape 3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2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3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/>
          <p:nvPr/>
        </p:nvSpPr>
        <p:spPr>
          <a:xfrm>
            <a:off x="1336675" y="3387725"/>
            <a:ext cx="61468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  <p:pic>
        <p:nvPicPr>
          <p:cNvPr id="371" name="Shape 3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Shape 3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Shape 373"/>
          <p:cNvSpPr/>
          <p:nvPr/>
        </p:nvSpPr>
        <p:spPr>
          <a:xfrm>
            <a:off x="319088" y="1422400"/>
            <a:ext cx="8447087" cy="4659313"/>
          </a:xfrm>
          <a:prstGeom prst="ellipse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4" name="Shape 374"/>
          <p:cNvSpPr txBox="1"/>
          <p:nvPr/>
        </p:nvSpPr>
        <p:spPr>
          <a:xfrm>
            <a:off x="1252538" y="2600325"/>
            <a:ext cx="6696075" cy="17541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California was allowed to enter the Union as a free state with no slavery.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302895" algn="ctr" rtl="0">
              <a:spcBef>
                <a:spcPts val="0"/>
              </a:spcBef>
              <a:buClr>
                <a:schemeClr val="lt1"/>
              </a:buClr>
              <a:buSzPts val="4770"/>
              <a:buFont typeface="Calibri"/>
              <a:buNone/>
            </a:pPr>
            <a:r>
              <a:rPr lang="en-US" sz="477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percent of Georgia people owned slaves?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81000" y="2590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ctr" rtl="0">
              <a:spcBef>
                <a:spcPts val="0"/>
              </a:spcBef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/>
        </p:nvSpPr>
        <p:spPr>
          <a:xfrm>
            <a:off x="0" y="3081338"/>
            <a:ext cx="9144000" cy="424815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0" name="Shape 380"/>
          <p:cNvSpPr/>
          <p:nvPr/>
        </p:nvSpPr>
        <p:spPr>
          <a:xfrm>
            <a:off x="0" y="3319463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1" name="Shape 381"/>
          <p:cNvSpPr/>
          <p:nvPr/>
        </p:nvSpPr>
        <p:spPr>
          <a:xfrm>
            <a:off x="0" y="4278313"/>
            <a:ext cx="89154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2" name="Shape 382"/>
          <p:cNvSpPr/>
          <p:nvPr/>
        </p:nvSpPr>
        <p:spPr>
          <a:xfrm>
            <a:off x="0" y="5246688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3" name="Shape 383"/>
          <p:cNvSpPr/>
          <p:nvPr/>
        </p:nvSpPr>
        <p:spPr>
          <a:xfrm>
            <a:off x="0" y="6197600"/>
            <a:ext cx="9144000" cy="973138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4" name="Shape 384"/>
          <p:cNvSpPr txBox="1"/>
          <p:nvPr/>
        </p:nvSpPr>
        <p:spPr>
          <a:xfrm>
            <a:off x="1730375" y="3303588"/>
            <a:ext cx="6302375" cy="646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The slave revolt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773238" y="5294313"/>
            <a:ext cx="7370762" cy="646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The underground railroad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716088" y="4318000"/>
            <a:ext cx="7075487" cy="646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The slave code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744663" y="6215063"/>
            <a:ext cx="7399337" cy="646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Fugitive Slave Law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0" y="1463675"/>
            <a:ext cx="91440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Which was an organized escape plan for southern slaves fleeing their owners?</a:t>
            </a:r>
          </a:p>
        </p:txBody>
      </p:sp>
      <p:pic>
        <p:nvPicPr>
          <p:cNvPr id="389" name="Shape 3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Shape 3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2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3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/>
          <p:nvPr/>
        </p:nvSpPr>
        <p:spPr>
          <a:xfrm>
            <a:off x="1336675" y="3387725"/>
            <a:ext cx="61468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  <p:pic>
        <p:nvPicPr>
          <p:cNvPr id="396" name="Shape 3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Shape 3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98" name="Shape 398"/>
          <p:cNvSpPr/>
          <p:nvPr/>
        </p:nvSpPr>
        <p:spPr>
          <a:xfrm>
            <a:off x="319088" y="1422400"/>
            <a:ext cx="8447087" cy="4659313"/>
          </a:xfrm>
          <a:prstGeom prst="ellipse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9" name="Shape 399"/>
          <p:cNvSpPr txBox="1"/>
          <p:nvPr/>
        </p:nvSpPr>
        <p:spPr>
          <a:xfrm>
            <a:off x="1223963" y="3219450"/>
            <a:ext cx="7231062" cy="646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The Underground Railroad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/>
          <p:nvPr/>
        </p:nvSpPr>
        <p:spPr>
          <a:xfrm>
            <a:off x="0" y="3081338"/>
            <a:ext cx="9144000" cy="424815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5" name="Shape 405"/>
          <p:cNvSpPr/>
          <p:nvPr/>
        </p:nvSpPr>
        <p:spPr>
          <a:xfrm>
            <a:off x="0" y="3319463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6" name="Shape 406"/>
          <p:cNvSpPr/>
          <p:nvPr/>
        </p:nvSpPr>
        <p:spPr>
          <a:xfrm>
            <a:off x="0" y="4278313"/>
            <a:ext cx="89154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7" name="Shape 407"/>
          <p:cNvSpPr/>
          <p:nvPr/>
        </p:nvSpPr>
        <p:spPr>
          <a:xfrm>
            <a:off x="0" y="5246688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8" name="Shape 408"/>
          <p:cNvSpPr/>
          <p:nvPr/>
        </p:nvSpPr>
        <p:spPr>
          <a:xfrm>
            <a:off x="0" y="6197600"/>
            <a:ext cx="9144000" cy="973138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1758950" y="3303588"/>
            <a:ext cx="6273800" cy="646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Georgia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1800225" y="5294313"/>
            <a:ext cx="7343775" cy="646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Alabama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x="1758950" y="4318000"/>
            <a:ext cx="7032625" cy="646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Texas</a:t>
            </a:r>
          </a:p>
        </p:txBody>
      </p:sp>
      <p:sp>
        <p:nvSpPr>
          <p:cNvPr id="412" name="Shape 412"/>
          <p:cNvSpPr txBox="1"/>
          <p:nvPr/>
        </p:nvSpPr>
        <p:spPr>
          <a:xfrm>
            <a:off x="1773238" y="6215063"/>
            <a:ext cx="7370762" cy="646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Virginia</a:t>
            </a:r>
          </a:p>
        </p:txBody>
      </p:sp>
      <p:sp>
        <p:nvSpPr>
          <p:cNvPr id="413" name="Shape 413"/>
          <p:cNvSpPr txBox="1"/>
          <p:nvPr/>
        </p:nvSpPr>
        <p:spPr>
          <a:xfrm>
            <a:off x="0" y="1154113"/>
            <a:ext cx="9144000" cy="1754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Which southern state was not among the original seven that formed the Confederate States of America in 1861?</a:t>
            </a:r>
          </a:p>
        </p:txBody>
      </p:sp>
      <p:pic>
        <p:nvPicPr>
          <p:cNvPr id="414" name="Shape 4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Shape 4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2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3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/>
        </p:nvSpPr>
        <p:spPr>
          <a:xfrm>
            <a:off x="1336675" y="3387725"/>
            <a:ext cx="61468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  <p:pic>
        <p:nvPicPr>
          <p:cNvPr id="421" name="Shape 4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Shape 4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Shape 423"/>
          <p:cNvSpPr/>
          <p:nvPr/>
        </p:nvSpPr>
        <p:spPr>
          <a:xfrm>
            <a:off x="319088" y="1422400"/>
            <a:ext cx="8447087" cy="4659313"/>
          </a:xfrm>
          <a:prstGeom prst="ellipse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4" name="Shape 424"/>
          <p:cNvSpPr txBox="1"/>
          <p:nvPr/>
        </p:nvSpPr>
        <p:spPr>
          <a:xfrm>
            <a:off x="3221038" y="3149600"/>
            <a:ext cx="2898775" cy="646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Virginia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/>
          <p:nvPr/>
        </p:nvSpPr>
        <p:spPr>
          <a:xfrm>
            <a:off x="0" y="3081338"/>
            <a:ext cx="9144000" cy="424815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0" name="Shape 430"/>
          <p:cNvSpPr/>
          <p:nvPr/>
        </p:nvSpPr>
        <p:spPr>
          <a:xfrm>
            <a:off x="0" y="3319463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1" name="Shape 431"/>
          <p:cNvSpPr/>
          <p:nvPr/>
        </p:nvSpPr>
        <p:spPr>
          <a:xfrm>
            <a:off x="0" y="4278313"/>
            <a:ext cx="89154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2" name="Shape 432"/>
          <p:cNvSpPr/>
          <p:nvPr/>
        </p:nvSpPr>
        <p:spPr>
          <a:xfrm>
            <a:off x="0" y="5246688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3" name="Shape 433"/>
          <p:cNvSpPr/>
          <p:nvPr/>
        </p:nvSpPr>
        <p:spPr>
          <a:xfrm>
            <a:off x="0" y="6197600"/>
            <a:ext cx="9144000" cy="973138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4" name="Shape 434"/>
          <p:cNvSpPr txBox="1"/>
          <p:nvPr/>
        </p:nvSpPr>
        <p:spPr>
          <a:xfrm>
            <a:off x="1758950" y="3303588"/>
            <a:ext cx="6273800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The conflict between the North and the South over industrial development</a:t>
            </a:r>
          </a:p>
        </p:txBody>
      </p:sp>
      <p:sp>
        <p:nvSpPr>
          <p:cNvPr id="435" name="Shape 435"/>
          <p:cNvSpPr txBox="1"/>
          <p:nvPr/>
        </p:nvSpPr>
        <p:spPr>
          <a:xfrm>
            <a:off x="1800225" y="5294313"/>
            <a:ext cx="5570538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The conflict between North and South over tariffs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1758950" y="4318000"/>
            <a:ext cx="7032625" cy="8302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The conflict between slavery and the illegality of slavery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1773238" y="6215063"/>
            <a:ext cx="5668962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The conflict between states’ rights and Union rights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0" y="1504950"/>
            <a:ext cx="91440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Which conflict did Georgians face after Lincoln’s election?</a:t>
            </a:r>
          </a:p>
        </p:txBody>
      </p:sp>
      <p:pic>
        <p:nvPicPr>
          <p:cNvPr id="439" name="Shape 4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Shape 4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2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3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/>
        </p:nvSpPr>
        <p:spPr>
          <a:xfrm>
            <a:off x="1336675" y="3387725"/>
            <a:ext cx="61468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  <p:pic>
        <p:nvPicPr>
          <p:cNvPr id="446" name="Shape 4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Shape 4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Shape 448"/>
          <p:cNvSpPr/>
          <p:nvPr/>
        </p:nvSpPr>
        <p:spPr>
          <a:xfrm>
            <a:off x="319088" y="1422400"/>
            <a:ext cx="8447087" cy="4659313"/>
          </a:xfrm>
          <a:prstGeom prst="ellipse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9" name="Shape 449"/>
          <p:cNvSpPr txBox="1"/>
          <p:nvPr/>
        </p:nvSpPr>
        <p:spPr>
          <a:xfrm>
            <a:off x="1111250" y="2795588"/>
            <a:ext cx="7132638" cy="1201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The conflict between states’ rights and Union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/>
          <p:nvPr/>
        </p:nvSpPr>
        <p:spPr>
          <a:xfrm>
            <a:off x="0" y="3081338"/>
            <a:ext cx="9144000" cy="424815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5" name="Shape 455"/>
          <p:cNvSpPr/>
          <p:nvPr/>
        </p:nvSpPr>
        <p:spPr>
          <a:xfrm>
            <a:off x="0" y="3319463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6" name="Shape 456"/>
          <p:cNvSpPr/>
          <p:nvPr/>
        </p:nvSpPr>
        <p:spPr>
          <a:xfrm>
            <a:off x="0" y="4278313"/>
            <a:ext cx="89154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7" name="Shape 457"/>
          <p:cNvSpPr/>
          <p:nvPr/>
        </p:nvSpPr>
        <p:spPr>
          <a:xfrm>
            <a:off x="0" y="5246688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8" name="Shape 458"/>
          <p:cNvSpPr/>
          <p:nvPr/>
        </p:nvSpPr>
        <p:spPr>
          <a:xfrm>
            <a:off x="0" y="6197600"/>
            <a:ext cx="9144000" cy="973138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9" name="Shape 459"/>
          <p:cNvSpPr txBox="1"/>
          <p:nvPr/>
        </p:nvSpPr>
        <p:spPr>
          <a:xfrm>
            <a:off x="1758950" y="3303588"/>
            <a:ext cx="6273800" cy="9540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California joined the Union as a free state. </a:t>
            </a:r>
          </a:p>
        </p:txBody>
      </p:sp>
      <p:sp>
        <p:nvSpPr>
          <p:cNvPr id="460" name="Shape 460"/>
          <p:cNvSpPr txBox="1"/>
          <p:nvPr/>
        </p:nvSpPr>
        <p:spPr>
          <a:xfrm>
            <a:off x="1800225" y="5294313"/>
            <a:ext cx="5514975" cy="9540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Texas did not annex New Mexico as a slave territory.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1758950" y="4318000"/>
            <a:ext cx="5556250" cy="9540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Slave trading ended in the District of Columbia.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1773238" y="6215063"/>
            <a:ext cx="6569075" cy="830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Congress passed a law allowing fugitive slaves to be returned to their owners.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4787900" y="320675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0" y="1406525"/>
            <a:ext cx="91440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Which result of the Compromise of 1850 did not benefit the North?</a:t>
            </a:r>
          </a:p>
        </p:txBody>
      </p:sp>
      <p:pic>
        <p:nvPicPr>
          <p:cNvPr id="465" name="Shape 4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Shape 4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2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3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/>
          <p:nvPr/>
        </p:nvSpPr>
        <p:spPr>
          <a:xfrm>
            <a:off x="1336675" y="3387725"/>
            <a:ext cx="61468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  <p:pic>
        <p:nvPicPr>
          <p:cNvPr id="472" name="Shape 4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Shape 4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474" name="Shape 474"/>
          <p:cNvSpPr/>
          <p:nvPr/>
        </p:nvSpPr>
        <p:spPr>
          <a:xfrm>
            <a:off x="319088" y="1422400"/>
            <a:ext cx="8447087" cy="4659313"/>
          </a:xfrm>
          <a:prstGeom prst="ellipse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5" name="Shape 475"/>
          <p:cNvSpPr txBox="1"/>
          <p:nvPr/>
        </p:nvSpPr>
        <p:spPr>
          <a:xfrm>
            <a:off x="1111250" y="2795588"/>
            <a:ext cx="7132638" cy="1755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Congress passed a law allowing fugitive slaves to be returned to their owners.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/>
          <p:nvPr/>
        </p:nvSpPr>
        <p:spPr>
          <a:xfrm>
            <a:off x="0" y="3081338"/>
            <a:ext cx="9144000" cy="424815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1" name="Shape 481"/>
          <p:cNvSpPr/>
          <p:nvPr/>
        </p:nvSpPr>
        <p:spPr>
          <a:xfrm>
            <a:off x="0" y="3319463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2" name="Shape 482"/>
          <p:cNvSpPr/>
          <p:nvPr/>
        </p:nvSpPr>
        <p:spPr>
          <a:xfrm>
            <a:off x="0" y="4278313"/>
            <a:ext cx="89154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3" name="Shape 483"/>
          <p:cNvSpPr/>
          <p:nvPr/>
        </p:nvSpPr>
        <p:spPr>
          <a:xfrm>
            <a:off x="0" y="5246688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4" name="Shape 484"/>
          <p:cNvSpPr/>
          <p:nvPr/>
        </p:nvSpPr>
        <p:spPr>
          <a:xfrm>
            <a:off x="0" y="6197600"/>
            <a:ext cx="9144000" cy="973138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5" name="Shape 485"/>
          <p:cNvSpPr txBox="1"/>
          <p:nvPr/>
        </p:nvSpPr>
        <p:spPr>
          <a:xfrm>
            <a:off x="1758950" y="3303588"/>
            <a:ext cx="6273800" cy="523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industry-based economy.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1800225" y="5294313"/>
            <a:ext cx="6218238" cy="523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agriculture-based economy.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1758950" y="4318000"/>
            <a:ext cx="7032625" cy="523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mixed economy.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1814513" y="6257925"/>
            <a:ext cx="6780212" cy="523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slavery economy.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0" y="1154113"/>
            <a:ext cx="9144000" cy="1077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Once slavery was legalized in Georgia in 1751, it grew dramatically because of Georgia’s?</a:t>
            </a:r>
          </a:p>
        </p:txBody>
      </p:sp>
      <p:pic>
        <p:nvPicPr>
          <p:cNvPr id="490" name="Shape 4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Shape 4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2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3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/>
          <p:nvPr/>
        </p:nvSpPr>
        <p:spPr>
          <a:xfrm>
            <a:off x="1336675" y="3387725"/>
            <a:ext cx="61468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  <p:pic>
        <p:nvPicPr>
          <p:cNvPr id="497" name="Shape 4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Shape 4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Shape 499"/>
          <p:cNvSpPr/>
          <p:nvPr/>
        </p:nvSpPr>
        <p:spPr>
          <a:xfrm>
            <a:off x="319088" y="1422400"/>
            <a:ext cx="8447087" cy="4659313"/>
          </a:xfrm>
          <a:prstGeom prst="ellipse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1195388" y="2620963"/>
            <a:ext cx="7005637" cy="646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agriculture-based economy.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were major crops in GA after Rev War?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Cotton and tobacco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/>
          <p:nvPr/>
        </p:nvSpPr>
        <p:spPr>
          <a:xfrm>
            <a:off x="0" y="3081338"/>
            <a:ext cx="9144000" cy="424815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6" name="Shape 506"/>
          <p:cNvSpPr/>
          <p:nvPr/>
        </p:nvSpPr>
        <p:spPr>
          <a:xfrm>
            <a:off x="0" y="3319463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7" name="Shape 507"/>
          <p:cNvSpPr/>
          <p:nvPr/>
        </p:nvSpPr>
        <p:spPr>
          <a:xfrm>
            <a:off x="0" y="4278313"/>
            <a:ext cx="89154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8" name="Shape 508"/>
          <p:cNvSpPr/>
          <p:nvPr/>
        </p:nvSpPr>
        <p:spPr>
          <a:xfrm>
            <a:off x="0" y="5246688"/>
            <a:ext cx="9144000" cy="914400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9" name="Shape 509"/>
          <p:cNvSpPr/>
          <p:nvPr/>
        </p:nvSpPr>
        <p:spPr>
          <a:xfrm>
            <a:off x="0" y="6197600"/>
            <a:ext cx="9144000" cy="973138"/>
          </a:xfrm>
          <a:prstGeom prst="flowChartPreparation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0" name="Shape 510"/>
          <p:cNvSpPr txBox="1"/>
          <p:nvPr/>
        </p:nvSpPr>
        <p:spPr>
          <a:xfrm>
            <a:off x="1758950" y="3303588"/>
            <a:ext cx="6638925" cy="523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Georgia’s Secession Document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1800225" y="5294313"/>
            <a:ext cx="6218238" cy="523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Georgia Platform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1758950" y="4318000"/>
            <a:ext cx="6245225" cy="523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Gettysburg Address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1814513" y="6297613"/>
            <a:ext cx="6246812" cy="523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Emancipation Proclamation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0" y="1463675"/>
            <a:ext cx="9144000" cy="107791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Which document said that all slaves in the states in rebellion would be free?</a:t>
            </a:r>
          </a:p>
        </p:txBody>
      </p:sp>
      <p:pic>
        <p:nvPicPr>
          <p:cNvPr id="515" name="Shape 5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Shape 5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2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3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/>
          <p:nvPr/>
        </p:nvSpPr>
        <p:spPr>
          <a:xfrm>
            <a:off x="1336675" y="3387725"/>
            <a:ext cx="6146800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destined to spread over the total continent.</a:t>
            </a:r>
          </a:p>
        </p:txBody>
      </p:sp>
      <p:pic>
        <p:nvPicPr>
          <p:cNvPr id="522" name="Shape 5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Shape 5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524" name="Shape 524"/>
          <p:cNvSpPr/>
          <p:nvPr/>
        </p:nvSpPr>
        <p:spPr>
          <a:xfrm>
            <a:off x="319088" y="1422400"/>
            <a:ext cx="8447087" cy="4659313"/>
          </a:xfrm>
          <a:prstGeom prst="ellipse">
            <a:avLst/>
          </a:prstGeom>
          <a:solidFill>
            <a:schemeClr val="dk1"/>
          </a:solidFill>
          <a:ln w="57150" cap="flat" cmpd="sng">
            <a:solidFill>
              <a:srgbClr val="33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5" name="Shape 525"/>
          <p:cNvSpPr txBox="1"/>
          <p:nvPr/>
        </p:nvSpPr>
        <p:spPr>
          <a:xfrm>
            <a:off x="1195388" y="2620963"/>
            <a:ext cx="7005637" cy="1754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6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It was an official statement from the Union banning the practice of slavery.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What were the slave codes?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342900" lvl="0" indent="-13970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Laws in the south that took away nearly all the rights of slaves.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What does nullification mean? 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342900" lvl="0" indent="-13970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The idea that states should be able to ignore federal laws if they don’t agree with them.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did the Fugitive Slave Law do?</a:t>
            </a:r>
            <a: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Force slaves to be returned to the South to their owners.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1396" algn="ctr" rtl="0">
              <a:spcBef>
                <a:spcPts val="0"/>
              </a:spcBef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Which Compromise included the Fugitive Slave Law?</a:t>
            </a: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880"/>
              </a:spcBef>
              <a:buClr>
                <a:schemeClr val="lt1"/>
              </a:buClr>
              <a:buSzPts val="4400"/>
              <a:buFont typeface="Arial"/>
              <a:buChar char="•"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Compromise of 1850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1240</Words>
  <Application>Microsoft Office PowerPoint</Application>
  <PresentationFormat>On-screen Show (4:3)</PresentationFormat>
  <Paragraphs>165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Trashketball</vt:lpstr>
      <vt:lpstr>What did the Dred Scott Supreme Court case rule or decide? </vt:lpstr>
      <vt:lpstr>What is an abolitionist? </vt:lpstr>
      <vt:lpstr>What percent of Georgia people owned slaves? </vt:lpstr>
      <vt:lpstr>What were major crops in GA after Rev War? </vt:lpstr>
      <vt:lpstr>What were the slave codes? </vt:lpstr>
      <vt:lpstr>What does nullification mean? </vt:lpstr>
      <vt:lpstr>What did the Fugitive Slave Law do? </vt:lpstr>
      <vt:lpstr>Which Compromise included the Fugitive Slave Law? </vt:lpstr>
      <vt:lpstr>What does antebellum mean? </vt:lpstr>
      <vt:lpstr>What was the belief that your region of the country was better than others called? </vt:lpstr>
      <vt:lpstr>Why did the North favor tariffs? </vt:lpstr>
      <vt:lpstr>What is a driver? </vt:lpstr>
      <vt:lpstr>Who was Harriet Beecher Stowe? </vt:lpstr>
      <vt:lpstr>Who was Dred Scott? </vt:lpstr>
      <vt:lpstr>What is Manifest Destiny?? </vt:lpstr>
      <vt:lpstr>Who was Crawford W. Long? </vt:lpstr>
      <vt:lpstr>Missouri Compromise </vt:lpstr>
      <vt:lpstr>Who was John Brown? </vt:lpstr>
      <vt:lpstr>Who was Nat Turner? </vt:lpstr>
      <vt:lpstr>What is the Underground Railroad? </vt:lpstr>
      <vt:lpstr>What were the results of the election of 1860? (two of them – think cause and effect) </vt:lpstr>
      <vt:lpstr>How was the economy of the North different than the economy of the South? </vt:lpstr>
      <vt:lpstr>In terms of the “social ladder” that we discussed, which was more mobile? The North or the South? </vt:lpstr>
      <vt:lpstr>What does “Popular Sovereignty” mean? </vt:lpstr>
      <vt:lpstr>Which southern state was the first to secede? </vt:lpstr>
      <vt:lpstr>Which group of people would be considered subsistence farmers? </vt:lpstr>
      <vt:lpstr>What is a free soiler? </vt:lpstr>
      <vt:lpstr>Which group is the top of the social ladder in the South? </vt:lpstr>
      <vt:lpstr>Who was Georgia’s governor right before the civil war? </vt:lpstr>
      <vt:lpstr>What was the new country called that was created by the Southern states?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Trashketball</dc:title>
  <dc:creator>cdaniel</dc:creator>
  <cp:lastModifiedBy>cdaniel</cp:lastModifiedBy>
  <cp:revision>1</cp:revision>
  <dcterms:modified xsi:type="dcterms:W3CDTF">2017-12-12T20:05:06Z</dcterms:modified>
</cp:coreProperties>
</file>